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88" r:id="rId2"/>
    <p:sldId id="289" r:id="rId3"/>
    <p:sldId id="290" r:id="rId4"/>
    <p:sldId id="291" r:id="rId5"/>
    <p:sldId id="263" r:id="rId6"/>
    <p:sldId id="292" r:id="rId7"/>
    <p:sldId id="265" r:id="rId8"/>
    <p:sldId id="268" r:id="rId9"/>
    <p:sldId id="271" r:id="rId10"/>
    <p:sldId id="258" r:id="rId11"/>
    <p:sldId id="259" r:id="rId12"/>
    <p:sldId id="262" r:id="rId13"/>
    <p:sldId id="293" r:id="rId14"/>
    <p:sldId id="264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sto MT" panose="02040603050505030304" pitchFamily="18" charset="0"/>
      <p:regular r:id="rId21"/>
      <p:bold r:id="rId22"/>
      <p:italic r:id="rId23"/>
      <p:boldItalic r:id="rId24"/>
    </p:embeddedFont>
    <p:embeddedFont>
      <p:font typeface="Wingdings 2" panose="05020102010507070707" pitchFamily="18" charset="2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0C0070-2545-410A-9B4F-A42BE5C4529A}">
  <a:tblStyle styleId="{DB0C0070-2545-410A-9B4F-A42BE5C452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62" d="100"/>
          <a:sy n="62" d="100"/>
        </p:scale>
        <p:origin x="8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5625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eadf71ad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eadf71ad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ac8bdb28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70ac8bdb2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95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130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1031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70732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191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2443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5982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63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56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3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23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3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2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94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2015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46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538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33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0F805-6B9B-41D0-869E-7A3923548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36" y="1261872"/>
            <a:ext cx="8238744" cy="3118104"/>
          </a:xfrm>
        </p:spPr>
        <p:txBody>
          <a:bodyPr>
            <a:normAutofit/>
          </a:bodyPr>
          <a:lstStyle/>
          <a:p>
            <a:pPr algn="l"/>
            <a:r>
              <a:rPr lang="en-US" sz="5300" dirty="0">
                <a:solidFill>
                  <a:schemeClr val="accent1"/>
                </a:solidFill>
              </a:rPr>
              <a:t>The Air You Are Breathing – </a:t>
            </a:r>
            <a:br>
              <a:rPr lang="en-US" sz="5300" dirty="0">
                <a:solidFill>
                  <a:schemeClr val="accent1"/>
                </a:solidFill>
              </a:rPr>
            </a:br>
            <a:r>
              <a:rPr lang="en-US" sz="5300" dirty="0">
                <a:solidFill>
                  <a:schemeClr val="accent1"/>
                </a:solidFill>
              </a:rPr>
              <a:t>Do you </a:t>
            </a:r>
            <a:r>
              <a:rPr lang="en-US" sz="5300" b="1" dirty="0">
                <a:solidFill>
                  <a:schemeClr val="accent1"/>
                </a:solidFill>
              </a:rPr>
              <a:t>know</a:t>
            </a:r>
            <a:r>
              <a:rPr lang="en-US" sz="5300" dirty="0">
                <a:solidFill>
                  <a:schemeClr val="accent1"/>
                </a:solidFill>
              </a:rPr>
              <a:t> how </a:t>
            </a:r>
            <a:r>
              <a:rPr lang="en-US" sz="5300" i="1" dirty="0">
                <a:solidFill>
                  <a:schemeClr val="accent1"/>
                </a:solidFill>
              </a:rPr>
              <a:t>safe </a:t>
            </a:r>
            <a:r>
              <a:rPr lang="en-US" sz="5300" dirty="0">
                <a:solidFill>
                  <a:schemeClr val="accent1"/>
                </a:solidFill>
              </a:rPr>
              <a:t>it is?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560A70D-161B-49D1-B6C0-EA4938DD76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94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450"/>
    </mc:Choice>
    <mc:Fallback>
      <p:transition spd="slow" advTm="5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7925025" y="5329650"/>
            <a:ext cx="39939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tx2"/>
                </a:solidFill>
              </a:rPr>
              <a:t>FIG. 1: Deployment of Environmentally Efficient Air Quality Network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1213338" y="2358887"/>
            <a:ext cx="4922419" cy="3670852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FEE599"/>
              </a:gs>
              <a:gs pos="58000">
                <a:srgbClr val="FEE599"/>
              </a:gs>
              <a:gs pos="74000">
                <a:srgbClr val="B3D1EC"/>
              </a:gs>
              <a:gs pos="83000">
                <a:srgbClr val="B3D1EC"/>
              </a:gs>
              <a:gs pos="100000">
                <a:srgbClr val="CCE0F2"/>
              </a:gs>
            </a:gsLst>
            <a:lin ang="540000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2494849" y="1481740"/>
            <a:ext cx="3184982" cy="720969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sz="1800" b="0" i="0" u="none" strike="noStrike" cap="none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/>
          <p:nvPr/>
        </p:nvSpPr>
        <p:spPr>
          <a:xfrm rot="5607111">
            <a:off x="5574323" y="4848556"/>
            <a:ext cx="521677" cy="255776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/>
          <p:nvPr/>
        </p:nvSpPr>
        <p:spPr>
          <a:xfrm rot="5607111">
            <a:off x="5548064" y="4059603"/>
            <a:ext cx="521677" cy="255776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3053963" y="5556737"/>
            <a:ext cx="593570" cy="473001"/>
          </a:xfrm>
          <a:prstGeom prst="roundRect">
            <a:avLst>
              <a:gd name="adj" fmla="val 8594"/>
            </a:avLst>
          </a:prstGeom>
          <a:solidFill>
            <a:schemeClr val="accent2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07" name="Google Shape;107;p15"/>
          <p:cNvSpPr/>
          <p:nvPr/>
        </p:nvSpPr>
        <p:spPr>
          <a:xfrm rot="5607111">
            <a:off x="1123143" y="5469833"/>
            <a:ext cx="521677" cy="255776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" name="Google Shape;108;p15"/>
          <p:cNvCxnSpPr/>
          <p:nvPr/>
        </p:nvCxnSpPr>
        <p:spPr>
          <a:xfrm rot="10800000" flipH="1">
            <a:off x="1582940" y="4169321"/>
            <a:ext cx="4069238" cy="1404702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triangle" w="med" len="med"/>
            <a:tailEnd type="triangle" w="med" len="med"/>
          </a:ln>
        </p:spPr>
      </p:cxnSp>
      <p:cxnSp>
        <p:nvCxnSpPr>
          <p:cNvPr id="109" name="Google Shape;109;p15"/>
          <p:cNvCxnSpPr/>
          <p:nvPr/>
        </p:nvCxnSpPr>
        <p:spPr>
          <a:xfrm rot="10800000" flipH="1">
            <a:off x="1582940" y="2016619"/>
            <a:ext cx="2773737" cy="3490626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triangle" w="med" len="med"/>
            <a:tailEnd type="triangle" w="med" len="med"/>
          </a:ln>
        </p:spPr>
      </p:cxnSp>
      <p:cxnSp>
        <p:nvCxnSpPr>
          <p:cNvPr id="110" name="Google Shape;110;p15"/>
          <p:cNvCxnSpPr/>
          <p:nvPr/>
        </p:nvCxnSpPr>
        <p:spPr>
          <a:xfrm>
            <a:off x="3921908" y="2090956"/>
            <a:ext cx="1582077" cy="2617422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triangle" w="med" len="med"/>
            <a:tailEnd type="triangle" w="med" len="med"/>
          </a:ln>
        </p:spPr>
      </p:cxnSp>
      <p:cxnSp>
        <p:nvCxnSpPr>
          <p:cNvPr id="111" name="Google Shape;111;p15"/>
          <p:cNvCxnSpPr/>
          <p:nvPr/>
        </p:nvCxnSpPr>
        <p:spPr>
          <a:xfrm>
            <a:off x="4349330" y="2263118"/>
            <a:ext cx="1227541" cy="1813434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triangle" w="med" len="med"/>
            <a:tailEnd type="triangle" w="med" len="med"/>
          </a:ln>
        </p:spPr>
      </p:cxnSp>
      <p:cxnSp>
        <p:nvCxnSpPr>
          <p:cNvPr id="112" name="Google Shape;112;p15"/>
          <p:cNvCxnSpPr/>
          <p:nvPr/>
        </p:nvCxnSpPr>
        <p:spPr>
          <a:xfrm flipH="1">
            <a:off x="1527343" y="1837785"/>
            <a:ext cx="1246450" cy="51909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dash"/>
            <a:miter lim="800000"/>
            <a:headEnd type="triangle" w="med" len="med"/>
            <a:tailEnd type="triangle" w="med" len="med"/>
          </a:ln>
        </p:spPr>
      </p:cxnSp>
      <p:pic>
        <p:nvPicPr>
          <p:cNvPr id="113" name="Google Shape;113;p15"/>
          <p:cNvPicPr preferRelativeResize="0"/>
          <p:nvPr/>
        </p:nvPicPr>
        <p:blipFill rotWithShape="1">
          <a:blip r:embed="rId6">
            <a:alphaModFix/>
          </a:blip>
          <a:srcRect l="63345" t="26280" r="12838"/>
          <a:stretch/>
        </p:blipFill>
        <p:spPr>
          <a:xfrm>
            <a:off x="513019" y="1397492"/>
            <a:ext cx="949571" cy="13662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5"/>
          <p:cNvCxnSpPr/>
          <p:nvPr/>
        </p:nvCxnSpPr>
        <p:spPr>
          <a:xfrm rot="10800000" flipH="1">
            <a:off x="2466018" y="5782276"/>
            <a:ext cx="257700" cy="242100"/>
          </a:xfrm>
          <a:prstGeom prst="curvedConnector3">
            <a:avLst>
              <a:gd name="adj1" fmla="val 30011"/>
            </a:avLst>
          </a:prstGeom>
          <a:noFill/>
          <a:ln w="9525" cap="flat" cmpd="sng">
            <a:solidFill>
              <a:srgbClr val="52525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5" name="Google Shape;115;p15"/>
          <p:cNvCxnSpPr/>
          <p:nvPr/>
        </p:nvCxnSpPr>
        <p:spPr>
          <a:xfrm rot="10800000" flipH="1">
            <a:off x="2076479" y="5793170"/>
            <a:ext cx="257700" cy="220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52525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6" name="Google Shape;116;p15"/>
          <p:cNvCxnSpPr/>
          <p:nvPr/>
        </p:nvCxnSpPr>
        <p:spPr>
          <a:xfrm rot="10800000" flipH="1">
            <a:off x="1834689" y="5774371"/>
            <a:ext cx="257700" cy="242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52525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7" name="Google Shape;117;p15"/>
          <p:cNvCxnSpPr/>
          <p:nvPr/>
        </p:nvCxnSpPr>
        <p:spPr>
          <a:xfrm rot="5400000" flipH="1">
            <a:off x="1498805" y="5783729"/>
            <a:ext cx="276000" cy="169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52525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8" name="Google Shape;118;p15"/>
          <p:cNvCxnSpPr/>
          <p:nvPr/>
        </p:nvCxnSpPr>
        <p:spPr>
          <a:xfrm rot="10800000" flipH="1">
            <a:off x="1582940" y="4988157"/>
            <a:ext cx="3993931" cy="635358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triangle" w="med" len="med"/>
            <a:tailEnd type="triangle" w="med" len="med"/>
          </a:ln>
        </p:spPr>
      </p:cxnSp>
      <p:cxnSp>
        <p:nvCxnSpPr>
          <p:cNvPr id="119" name="Google Shape;119;p15"/>
          <p:cNvCxnSpPr/>
          <p:nvPr/>
        </p:nvCxnSpPr>
        <p:spPr>
          <a:xfrm flipH="1">
            <a:off x="6014563" y="3557764"/>
            <a:ext cx="463200" cy="408300"/>
          </a:xfrm>
          <a:prstGeom prst="curvedConnector3">
            <a:avLst>
              <a:gd name="adj1" fmla="val 5001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0" name="Google Shape;120;p15"/>
          <p:cNvCxnSpPr/>
          <p:nvPr/>
        </p:nvCxnSpPr>
        <p:spPr>
          <a:xfrm flipH="1">
            <a:off x="5992128" y="4591947"/>
            <a:ext cx="463200" cy="408300"/>
          </a:xfrm>
          <a:prstGeom prst="curvedConnector3">
            <a:avLst>
              <a:gd name="adj1" fmla="val 5001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1" name="Google Shape;121;p15"/>
          <p:cNvCxnSpPr/>
          <p:nvPr/>
        </p:nvCxnSpPr>
        <p:spPr>
          <a:xfrm flipH="1">
            <a:off x="5345319" y="1032392"/>
            <a:ext cx="463200" cy="408300"/>
          </a:xfrm>
          <a:prstGeom prst="curvedConnector3">
            <a:avLst>
              <a:gd name="adj1" fmla="val 5001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2" name="Google Shape;122;p15"/>
          <p:cNvCxnSpPr/>
          <p:nvPr/>
        </p:nvCxnSpPr>
        <p:spPr>
          <a:xfrm flipH="1">
            <a:off x="1009068" y="834189"/>
            <a:ext cx="463200" cy="408300"/>
          </a:xfrm>
          <a:prstGeom prst="curvedConnector3">
            <a:avLst>
              <a:gd name="adj1" fmla="val 5001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3" name="Google Shape;123;p15"/>
          <p:cNvCxnSpPr/>
          <p:nvPr/>
        </p:nvCxnSpPr>
        <p:spPr>
          <a:xfrm>
            <a:off x="757043" y="5244512"/>
            <a:ext cx="419400" cy="164100"/>
          </a:xfrm>
          <a:prstGeom prst="curvedConnector3">
            <a:avLst>
              <a:gd name="adj1" fmla="val 50017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4" name="Google Shape;124;p15"/>
          <p:cNvSpPr txBox="1"/>
          <p:nvPr/>
        </p:nvSpPr>
        <p:spPr>
          <a:xfrm>
            <a:off x="6515658" y="3342650"/>
            <a:ext cx="176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Inlet for external air</a:t>
            </a:r>
            <a:endParaRPr sz="180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6529481" y="4405625"/>
            <a:ext cx="176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Outlet for exhaust</a:t>
            </a:r>
            <a:endParaRPr sz="180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5942622" y="784700"/>
            <a:ext cx="73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AWS</a:t>
            </a:r>
            <a:endParaRPr sz="180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1527357" y="600053"/>
            <a:ext cx="10440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Display</a:t>
            </a:r>
            <a:endParaRPr sz="1800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6570955" y="1694000"/>
            <a:ext cx="176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Representative Room</a:t>
            </a:r>
            <a:endParaRPr sz="1800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221330" y="4734255"/>
            <a:ext cx="8625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Air Quality Sensor</a:t>
            </a:r>
            <a:endParaRPr sz="180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" name="Google Shape;130;p15"/>
          <p:cNvCxnSpPr/>
          <p:nvPr/>
        </p:nvCxnSpPr>
        <p:spPr>
          <a:xfrm flipH="1">
            <a:off x="6072513" y="1878658"/>
            <a:ext cx="463200" cy="408300"/>
          </a:xfrm>
          <a:prstGeom prst="curvedConnector3">
            <a:avLst>
              <a:gd name="adj1" fmla="val 5001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" name="Google Shape;165;p25">
            <a:extLst>
              <a:ext uri="{FF2B5EF4-FFF2-40B4-BE49-F238E27FC236}">
                <a16:creationId xmlns:a16="http://schemas.microsoft.com/office/drawing/2014/main" id="{0E68EF93-C304-495A-8285-EB4F27D7E66E}"/>
              </a:ext>
            </a:extLst>
          </p:cNvPr>
          <p:cNvSpPr txBox="1">
            <a:spLocks/>
          </p:cNvSpPr>
          <p:nvPr/>
        </p:nvSpPr>
        <p:spPr>
          <a:xfrm>
            <a:off x="7253555" y="430592"/>
            <a:ext cx="4781103" cy="12036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Calibri"/>
              <a:buNone/>
            </a:pPr>
            <a:r>
              <a:rPr lang="en-US" sz="3200" b="1" dirty="0"/>
              <a:t>HOW IT WORKS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B3096AB-D07C-4B28-8E3B-037741C7B1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1"/>
    </mc:Choice>
    <mc:Fallback>
      <p:transition spd="slow" advTm="4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/>
          <p:nvPr/>
        </p:nvSpPr>
        <p:spPr>
          <a:xfrm>
            <a:off x="1472256" y="314664"/>
            <a:ext cx="2045400" cy="584400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Measure Internal Air Quality (IAQ) Parameters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1472256" y="1309915"/>
            <a:ext cx="2045400" cy="584400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Transmitting IAQ Parameters to IAQ Index 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1472250" y="2916725"/>
            <a:ext cx="2324100" cy="882000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Comparing IAQ Parameters against Pre-Determined/User-Defined Values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5176051" y="759253"/>
            <a:ext cx="2045400" cy="584400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Inputs IAQ Values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1472256" y="5187160"/>
            <a:ext cx="2045400" cy="584400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 External Conditions (AIRNOW)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1472256" y="6164867"/>
            <a:ext cx="2045400" cy="584400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Take Action: Use Fan and/or Exhaust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1" name="Google Shape;141;p16"/>
          <p:cNvCxnSpPr>
            <a:stCxn id="135" idx="2"/>
            <a:endCxn id="136" idx="0"/>
          </p:cNvCxnSpPr>
          <p:nvPr/>
        </p:nvCxnSpPr>
        <p:spPr>
          <a:xfrm>
            <a:off x="2494956" y="899064"/>
            <a:ext cx="0" cy="4110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42" name="Google Shape;142;p16"/>
          <p:cNvCxnSpPr>
            <a:stCxn id="136" idx="2"/>
          </p:cNvCxnSpPr>
          <p:nvPr/>
        </p:nvCxnSpPr>
        <p:spPr>
          <a:xfrm flipH="1">
            <a:off x="2494056" y="1894315"/>
            <a:ext cx="900" cy="2427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43" name="Google Shape;143;p16"/>
          <p:cNvCxnSpPr>
            <a:stCxn id="137" idx="2"/>
          </p:cNvCxnSpPr>
          <p:nvPr/>
        </p:nvCxnSpPr>
        <p:spPr>
          <a:xfrm flipH="1">
            <a:off x="2632800" y="3798725"/>
            <a:ext cx="1500" cy="3708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44" name="Google Shape;144;p16"/>
          <p:cNvCxnSpPr>
            <a:endCxn id="139" idx="0"/>
          </p:cNvCxnSpPr>
          <p:nvPr/>
        </p:nvCxnSpPr>
        <p:spPr>
          <a:xfrm flipH="1">
            <a:off x="2494956" y="4816360"/>
            <a:ext cx="1500" cy="3708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45" name="Google Shape;145;p16"/>
          <p:cNvCxnSpPr>
            <a:stCxn id="139" idx="2"/>
          </p:cNvCxnSpPr>
          <p:nvPr/>
        </p:nvCxnSpPr>
        <p:spPr>
          <a:xfrm>
            <a:off x="2494956" y="5771560"/>
            <a:ext cx="900" cy="3933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46" name="Google Shape;146;p16"/>
          <p:cNvCxnSpPr>
            <a:stCxn id="138" idx="2"/>
          </p:cNvCxnSpPr>
          <p:nvPr/>
        </p:nvCxnSpPr>
        <p:spPr>
          <a:xfrm rot="5400000">
            <a:off x="3877051" y="984253"/>
            <a:ext cx="1962300" cy="2681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47" name="Google Shape;147;p16"/>
          <p:cNvCxnSpPr/>
          <p:nvPr/>
        </p:nvCxnSpPr>
        <p:spPr>
          <a:xfrm>
            <a:off x="3323230" y="4514516"/>
            <a:ext cx="2015100" cy="87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8" name="Google Shape;148;p16"/>
          <p:cNvSpPr/>
          <p:nvPr/>
        </p:nvSpPr>
        <p:spPr>
          <a:xfrm>
            <a:off x="5361884" y="4299731"/>
            <a:ext cx="1498200" cy="329100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Below, No Action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1665118" y="3977264"/>
            <a:ext cx="1658100" cy="1077600"/>
          </a:xfrm>
          <a:prstGeom prst="diamond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Threshold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1449551" y="2153780"/>
            <a:ext cx="2045400" cy="584400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Storing IAQ Parameters in Cloud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Google Shape;151;p16"/>
          <p:cNvCxnSpPr/>
          <p:nvPr/>
        </p:nvCxnSpPr>
        <p:spPr>
          <a:xfrm rot="5400000">
            <a:off x="2286907" y="2923601"/>
            <a:ext cx="370800" cy="1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16"/>
          <p:cNvSpPr txBox="1">
            <a:spLocks noGrp="1"/>
          </p:cNvSpPr>
          <p:nvPr>
            <p:ph type="subTitle" idx="4294967295"/>
          </p:nvPr>
        </p:nvSpPr>
        <p:spPr>
          <a:xfrm>
            <a:off x="7221450" y="5329650"/>
            <a:ext cx="46974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FIG. 2: IOT Control Chart for Environmentally Efficient Air Quality Network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01DE4CC-EC21-4069-9315-0F2047E139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9"/>
    </mc:Choice>
    <mc:Fallback>
      <p:transition spd="slow" advTm="4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460" y="335407"/>
            <a:ext cx="9692672" cy="57807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7467967-9339-4539-A71D-580A00C951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A6D420-FC1C-4F21-98FD-6CD60F648B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9"/>
    </mc:Choice>
    <mc:Fallback>
      <p:transition spd="slow" advTm="3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/>
          <p:nvPr/>
        </p:nvSpPr>
        <p:spPr>
          <a:xfrm>
            <a:off x="5439509" y="1601019"/>
            <a:ext cx="862817" cy="1906246"/>
          </a:xfrm>
          <a:prstGeom prst="flowChartAlternateProcess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190" name="Google Shape;190;p20"/>
          <p:cNvSpPr txBox="1"/>
          <p:nvPr/>
        </p:nvSpPr>
        <p:spPr>
          <a:xfrm rot="-5400000">
            <a:off x="4959904" y="2164833"/>
            <a:ext cx="1822009" cy="77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Transmitter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3813517" y="234109"/>
            <a:ext cx="1059766" cy="1906246"/>
          </a:xfrm>
          <a:prstGeom prst="flowChartAlternateProcess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192" name="Google Shape;192;p20"/>
          <p:cNvSpPr txBox="1"/>
          <p:nvPr/>
        </p:nvSpPr>
        <p:spPr>
          <a:xfrm rot="-5400000">
            <a:off x="3441992" y="709072"/>
            <a:ext cx="1802781" cy="95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Temperature and Pressure Sensor</a:t>
            </a:r>
            <a:endParaRPr sz="180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6923651" y="1601019"/>
            <a:ext cx="745587" cy="1906246"/>
          </a:xfrm>
          <a:prstGeom prst="flowChartAlternateProcess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194" name="Google Shape;194;p20"/>
          <p:cNvSpPr txBox="1"/>
          <p:nvPr/>
        </p:nvSpPr>
        <p:spPr>
          <a:xfrm rot="-5400000">
            <a:off x="6379717" y="2217725"/>
            <a:ext cx="1833454" cy="672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Microcontroller/</a:t>
            </a:r>
            <a:endParaRPr>
              <a:solidFill>
                <a:schemeClr val="tx2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General Purpose CPU</a:t>
            </a:r>
            <a:endParaRPr sz="180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1763149" y="234109"/>
            <a:ext cx="1059766" cy="1906246"/>
          </a:xfrm>
          <a:prstGeom prst="flowChartAlternateProcess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196" name="Google Shape;196;p20"/>
          <p:cNvSpPr txBox="1"/>
          <p:nvPr/>
        </p:nvSpPr>
        <p:spPr>
          <a:xfrm rot="-5400000">
            <a:off x="1391617" y="709072"/>
            <a:ext cx="1802781" cy="95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IAQ Sensor Board (VOC, CO, PPM etc.)</a:t>
            </a:r>
            <a:endParaRPr sz="180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1763149" y="2915920"/>
            <a:ext cx="1059766" cy="1906246"/>
          </a:xfrm>
          <a:prstGeom prst="flowChartAlternateProcess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198" name="Google Shape;198;p20"/>
          <p:cNvSpPr txBox="1"/>
          <p:nvPr/>
        </p:nvSpPr>
        <p:spPr>
          <a:xfrm rot="-5400000">
            <a:off x="1391617" y="3390873"/>
            <a:ext cx="1802781" cy="95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Humidity Sensor</a:t>
            </a:r>
            <a:endParaRPr sz="180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9" name="Google Shape;199;p20"/>
          <p:cNvCxnSpPr>
            <a:stCxn id="195" idx="2"/>
            <a:endCxn id="189" idx="1"/>
          </p:cNvCxnSpPr>
          <p:nvPr/>
        </p:nvCxnSpPr>
        <p:spPr>
          <a:xfrm rot="-5400000" flipH="1">
            <a:off x="3659382" y="774005"/>
            <a:ext cx="413700" cy="31464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0" name="Google Shape;200;p20"/>
          <p:cNvCxnSpPr>
            <a:stCxn id="197" idx="0"/>
          </p:cNvCxnSpPr>
          <p:nvPr/>
        </p:nvCxnSpPr>
        <p:spPr>
          <a:xfrm rot="-5400000">
            <a:off x="3748182" y="1224670"/>
            <a:ext cx="236100" cy="31464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1" name="Google Shape;201;p20"/>
          <p:cNvCxnSpPr>
            <a:stCxn id="191" idx="3"/>
            <a:endCxn id="189" idx="0"/>
          </p:cNvCxnSpPr>
          <p:nvPr/>
        </p:nvCxnSpPr>
        <p:spPr>
          <a:xfrm>
            <a:off x="4873283" y="1187232"/>
            <a:ext cx="997500" cy="4137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20"/>
          <p:cNvCxnSpPr>
            <a:stCxn id="193" idx="1"/>
            <a:endCxn id="189" idx="3"/>
          </p:cNvCxnSpPr>
          <p:nvPr/>
        </p:nvCxnSpPr>
        <p:spPr>
          <a:xfrm rot="10800000">
            <a:off x="6302351" y="2554142"/>
            <a:ext cx="621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20"/>
          <p:cNvCxnSpPr>
            <a:stCxn id="191" idx="2"/>
            <a:endCxn id="204" idx="0"/>
          </p:cNvCxnSpPr>
          <p:nvPr/>
        </p:nvCxnSpPr>
        <p:spPr>
          <a:xfrm rot="-5400000" flipH="1">
            <a:off x="3971100" y="2512655"/>
            <a:ext cx="750600" cy="6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5" name="Google Shape;205;p20"/>
          <p:cNvCxnSpPr>
            <a:stCxn id="197" idx="3"/>
          </p:cNvCxnSpPr>
          <p:nvPr/>
        </p:nvCxnSpPr>
        <p:spPr>
          <a:xfrm rot="10800000" flipH="1">
            <a:off x="2822915" y="3868743"/>
            <a:ext cx="1172400" cy="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6" name="Google Shape;206;p20"/>
          <p:cNvCxnSpPr>
            <a:stCxn id="195" idx="3"/>
          </p:cNvCxnSpPr>
          <p:nvPr/>
        </p:nvCxnSpPr>
        <p:spPr>
          <a:xfrm>
            <a:off x="2822915" y="1187232"/>
            <a:ext cx="424500" cy="21891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7" name="Google Shape;207;p20"/>
          <p:cNvCxnSpPr/>
          <p:nvPr/>
        </p:nvCxnSpPr>
        <p:spPr>
          <a:xfrm>
            <a:off x="3247291" y="3404382"/>
            <a:ext cx="74793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20"/>
          <p:cNvSpPr/>
          <p:nvPr/>
        </p:nvSpPr>
        <p:spPr>
          <a:xfrm>
            <a:off x="3917854" y="2890880"/>
            <a:ext cx="862817" cy="1906246"/>
          </a:xfrm>
          <a:prstGeom prst="flowChartAlternateProcess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208" name="Google Shape;208;p20"/>
          <p:cNvSpPr txBox="1"/>
          <p:nvPr/>
        </p:nvSpPr>
        <p:spPr>
          <a:xfrm rot="-5400000">
            <a:off x="3438254" y="3454708"/>
            <a:ext cx="1822009" cy="77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Power Source</a:t>
            </a:r>
            <a:endParaRPr>
              <a:solidFill>
                <a:schemeClr val="tx2"/>
              </a:solidFill>
            </a:endParaRPr>
          </a:p>
        </p:txBody>
      </p:sp>
      <p:cxnSp>
        <p:nvCxnSpPr>
          <p:cNvPr id="209" name="Google Shape;209;p20"/>
          <p:cNvCxnSpPr/>
          <p:nvPr/>
        </p:nvCxnSpPr>
        <p:spPr>
          <a:xfrm rot="10800000">
            <a:off x="6314046" y="2664338"/>
            <a:ext cx="6213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0" name="Google Shape;210;p20"/>
          <p:cNvCxnSpPr>
            <a:stCxn id="189" idx="2"/>
            <a:endCxn id="204" idx="3"/>
          </p:cNvCxnSpPr>
          <p:nvPr/>
        </p:nvCxnSpPr>
        <p:spPr>
          <a:xfrm rot="5400000">
            <a:off x="5157517" y="3130465"/>
            <a:ext cx="336600" cy="10902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1" name="Google Shape;211;p20"/>
          <p:cNvSpPr/>
          <p:nvPr/>
        </p:nvSpPr>
        <p:spPr>
          <a:xfrm>
            <a:off x="8459375" y="1601018"/>
            <a:ext cx="745587" cy="1906246"/>
          </a:xfrm>
          <a:prstGeom prst="flowChartAlternateProcess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212" name="Google Shape;212;p20"/>
          <p:cNvSpPr txBox="1"/>
          <p:nvPr/>
        </p:nvSpPr>
        <p:spPr>
          <a:xfrm rot="-5400000">
            <a:off x="7915442" y="2217725"/>
            <a:ext cx="1833454" cy="672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RF Transmitter</a:t>
            </a:r>
            <a:endParaRPr sz="180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3" name="Google Shape;213;p20"/>
          <p:cNvCxnSpPr>
            <a:stCxn id="211" idx="1"/>
            <a:endCxn id="193" idx="3"/>
          </p:cNvCxnSpPr>
          <p:nvPr/>
        </p:nvCxnSpPr>
        <p:spPr>
          <a:xfrm rot="10800000">
            <a:off x="7669175" y="2554141"/>
            <a:ext cx="79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4" name="Google Shape;214;p20"/>
          <p:cNvCxnSpPr/>
          <p:nvPr/>
        </p:nvCxnSpPr>
        <p:spPr>
          <a:xfrm flipH="1">
            <a:off x="7632897" y="2679690"/>
            <a:ext cx="790137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0C6410E-6E9A-4184-A1B2-C03CE1F1ED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6"/>
    </mc:Choice>
    <mc:Fallback>
      <p:transition spd="slow" advTm="4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5439509" y="1601019"/>
            <a:ext cx="862800" cy="1906200"/>
          </a:xfrm>
          <a:prstGeom prst="flowChartAlternateProcess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Relay</a:t>
            </a:r>
            <a:endParaRPr sz="180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3813517" y="234109"/>
            <a:ext cx="1059900" cy="1906200"/>
          </a:xfrm>
          <a:prstGeom prst="flowChartAlternateProcess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221" name="Google Shape;221;p21"/>
          <p:cNvSpPr txBox="1"/>
          <p:nvPr/>
        </p:nvSpPr>
        <p:spPr>
          <a:xfrm rot="-5400000">
            <a:off x="3442082" y="709063"/>
            <a:ext cx="1802700" cy="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Heating Module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6923651" y="1601019"/>
            <a:ext cx="745500" cy="1906200"/>
          </a:xfrm>
          <a:prstGeom prst="flowChartAlternateProcess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223" name="Google Shape;223;p21"/>
          <p:cNvSpPr txBox="1"/>
          <p:nvPr/>
        </p:nvSpPr>
        <p:spPr>
          <a:xfrm rot="-5400000">
            <a:off x="6379696" y="2217600"/>
            <a:ext cx="18336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Microcontroller/</a:t>
            </a:r>
            <a:endParaRPr>
              <a:solidFill>
                <a:schemeClr val="tx2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General Purpose CPU</a:t>
            </a:r>
            <a:endParaRPr sz="180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1"/>
          <p:cNvSpPr/>
          <p:nvPr/>
        </p:nvSpPr>
        <p:spPr>
          <a:xfrm>
            <a:off x="1763149" y="234109"/>
            <a:ext cx="1059900" cy="1906200"/>
          </a:xfrm>
          <a:prstGeom prst="flowChartAlternateProcess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225" name="Google Shape;225;p21"/>
          <p:cNvSpPr txBox="1"/>
          <p:nvPr/>
        </p:nvSpPr>
        <p:spPr>
          <a:xfrm rot="-5400000">
            <a:off x="1391707" y="709063"/>
            <a:ext cx="1802700" cy="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Ventilation Fan</a:t>
            </a:r>
            <a:endParaRPr sz="180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1763149" y="2915920"/>
            <a:ext cx="1059900" cy="1906200"/>
          </a:xfrm>
          <a:prstGeom prst="flowChartAlternateProcess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227" name="Google Shape;227;p21"/>
          <p:cNvSpPr txBox="1"/>
          <p:nvPr/>
        </p:nvSpPr>
        <p:spPr>
          <a:xfrm rot="-5400000">
            <a:off x="1391707" y="3390864"/>
            <a:ext cx="1802700" cy="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Heating Module</a:t>
            </a:r>
            <a:endParaRPr>
              <a:solidFill>
                <a:schemeClr val="tx2"/>
              </a:solidFill>
            </a:endParaRPr>
          </a:p>
        </p:txBody>
      </p:sp>
      <p:cxnSp>
        <p:nvCxnSpPr>
          <p:cNvPr id="228" name="Google Shape;228;p21"/>
          <p:cNvCxnSpPr>
            <a:stCxn id="224" idx="2"/>
            <a:endCxn id="219" idx="1"/>
          </p:cNvCxnSpPr>
          <p:nvPr/>
        </p:nvCxnSpPr>
        <p:spPr>
          <a:xfrm rot="-5400000" flipH="1">
            <a:off x="3659449" y="773959"/>
            <a:ext cx="413700" cy="31464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9" name="Google Shape;229;p21"/>
          <p:cNvCxnSpPr>
            <a:stCxn id="226" idx="0"/>
          </p:cNvCxnSpPr>
          <p:nvPr/>
        </p:nvCxnSpPr>
        <p:spPr>
          <a:xfrm rot="-5400000">
            <a:off x="3748249" y="1224670"/>
            <a:ext cx="236100" cy="31464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0" name="Google Shape;230;p21"/>
          <p:cNvCxnSpPr>
            <a:stCxn id="220" idx="3"/>
            <a:endCxn id="219" idx="0"/>
          </p:cNvCxnSpPr>
          <p:nvPr/>
        </p:nvCxnSpPr>
        <p:spPr>
          <a:xfrm>
            <a:off x="4873417" y="1187209"/>
            <a:ext cx="997500" cy="4137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1" name="Google Shape;231;p21"/>
          <p:cNvCxnSpPr>
            <a:stCxn id="222" idx="1"/>
            <a:endCxn id="219" idx="3"/>
          </p:cNvCxnSpPr>
          <p:nvPr/>
        </p:nvCxnSpPr>
        <p:spPr>
          <a:xfrm rot="10800000">
            <a:off x="6302351" y="2554119"/>
            <a:ext cx="621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2" name="Google Shape;232;p21"/>
          <p:cNvCxnSpPr>
            <a:stCxn id="220" idx="2"/>
            <a:endCxn id="233" idx="0"/>
          </p:cNvCxnSpPr>
          <p:nvPr/>
        </p:nvCxnSpPr>
        <p:spPr>
          <a:xfrm rot="-5400000" flipH="1">
            <a:off x="3971017" y="2512759"/>
            <a:ext cx="750600" cy="5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4" name="Google Shape;234;p21"/>
          <p:cNvCxnSpPr>
            <a:stCxn id="226" idx="3"/>
          </p:cNvCxnSpPr>
          <p:nvPr/>
        </p:nvCxnSpPr>
        <p:spPr>
          <a:xfrm rot="10800000" flipH="1">
            <a:off x="2823049" y="3868720"/>
            <a:ext cx="1172400" cy="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5" name="Google Shape;235;p21"/>
          <p:cNvCxnSpPr>
            <a:stCxn id="224" idx="3"/>
          </p:cNvCxnSpPr>
          <p:nvPr/>
        </p:nvCxnSpPr>
        <p:spPr>
          <a:xfrm>
            <a:off x="2823049" y="1187209"/>
            <a:ext cx="424500" cy="21891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6" name="Google Shape;236;p21"/>
          <p:cNvCxnSpPr/>
          <p:nvPr/>
        </p:nvCxnSpPr>
        <p:spPr>
          <a:xfrm>
            <a:off x="3247291" y="3404382"/>
            <a:ext cx="747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3" name="Google Shape;233;p21"/>
          <p:cNvSpPr/>
          <p:nvPr/>
        </p:nvSpPr>
        <p:spPr>
          <a:xfrm>
            <a:off x="3917854" y="2890880"/>
            <a:ext cx="862800" cy="1906200"/>
          </a:xfrm>
          <a:prstGeom prst="flowChartAlternateProcess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237" name="Google Shape;237;p21"/>
          <p:cNvSpPr txBox="1"/>
          <p:nvPr/>
        </p:nvSpPr>
        <p:spPr>
          <a:xfrm rot="-5400000">
            <a:off x="3438268" y="3454803"/>
            <a:ext cx="1821900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Power Source</a:t>
            </a:r>
            <a:endParaRPr>
              <a:solidFill>
                <a:schemeClr val="tx2"/>
              </a:solidFill>
            </a:endParaRPr>
          </a:p>
        </p:txBody>
      </p:sp>
      <p:cxnSp>
        <p:nvCxnSpPr>
          <p:cNvPr id="238" name="Google Shape;238;p21"/>
          <p:cNvCxnSpPr/>
          <p:nvPr/>
        </p:nvCxnSpPr>
        <p:spPr>
          <a:xfrm rot="10800000">
            <a:off x="6314071" y="2664338"/>
            <a:ext cx="621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9" name="Google Shape;239;p21"/>
          <p:cNvCxnSpPr>
            <a:stCxn id="219" idx="2"/>
            <a:endCxn id="233" idx="3"/>
          </p:cNvCxnSpPr>
          <p:nvPr/>
        </p:nvCxnSpPr>
        <p:spPr>
          <a:xfrm rot="5400000">
            <a:off x="5157359" y="3130569"/>
            <a:ext cx="336900" cy="10902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0" name="Google Shape;240;p21"/>
          <p:cNvSpPr/>
          <p:nvPr/>
        </p:nvSpPr>
        <p:spPr>
          <a:xfrm>
            <a:off x="8459375" y="1601018"/>
            <a:ext cx="745500" cy="1906200"/>
          </a:xfrm>
          <a:prstGeom prst="flowChartAlternateProcess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241" name="Google Shape;241;p21"/>
          <p:cNvSpPr txBox="1"/>
          <p:nvPr/>
        </p:nvSpPr>
        <p:spPr>
          <a:xfrm rot="-5400000">
            <a:off x="7915421" y="2217600"/>
            <a:ext cx="18336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RF Receiver</a:t>
            </a:r>
            <a:endParaRPr sz="180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2" name="Google Shape;242;p21"/>
          <p:cNvCxnSpPr>
            <a:stCxn id="240" idx="1"/>
            <a:endCxn id="222" idx="3"/>
          </p:cNvCxnSpPr>
          <p:nvPr/>
        </p:nvCxnSpPr>
        <p:spPr>
          <a:xfrm rot="10800000">
            <a:off x="7669175" y="2554118"/>
            <a:ext cx="79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3" name="Google Shape;243;p21"/>
          <p:cNvCxnSpPr/>
          <p:nvPr/>
        </p:nvCxnSpPr>
        <p:spPr>
          <a:xfrm rot="10800000">
            <a:off x="7632834" y="2679690"/>
            <a:ext cx="79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9B6227B-81AB-4AB9-BB32-BEA4E46DCA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9"/>
    </mc:Choice>
    <mc:Fallback>
      <p:transition spd="slow" advTm="4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CAC2D-0F87-4245-A2F0-08B47DAA3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43433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/>
              <a:t>Poor Indoor Air Quality is the </a:t>
            </a:r>
            <a:br>
              <a:rPr lang="en-US" sz="5000" b="1" dirty="0"/>
            </a:br>
            <a:r>
              <a:rPr lang="en-US" sz="5000" dirty="0"/>
              <a:t>World’s </a:t>
            </a:r>
            <a:br>
              <a:rPr lang="en-US" sz="5000" dirty="0"/>
            </a:br>
            <a:r>
              <a:rPr lang="en-US" sz="5000" b="1" dirty="0"/>
              <a:t>BIGGEST </a:t>
            </a:r>
            <a:br>
              <a:rPr lang="en-US" sz="5000" b="1" dirty="0"/>
            </a:br>
            <a:r>
              <a:rPr lang="en-US" sz="5000" dirty="0"/>
              <a:t>Environmental</a:t>
            </a:r>
            <a:br>
              <a:rPr lang="en-US" sz="5000" dirty="0"/>
            </a:br>
            <a:r>
              <a:rPr lang="en-US" sz="5000" i="1" dirty="0">
                <a:solidFill>
                  <a:srgbClr val="FF0000"/>
                </a:solidFill>
              </a:rPr>
              <a:t>Killer</a:t>
            </a:r>
          </a:p>
        </p:txBody>
      </p:sp>
      <p:pic>
        <p:nvPicPr>
          <p:cNvPr id="8" name="Graphic 7" descr="Earth Globe Americas">
            <a:extLst>
              <a:ext uri="{FF2B5EF4-FFF2-40B4-BE49-F238E27FC236}">
                <a16:creationId xmlns:a16="http://schemas.microsoft.com/office/drawing/2014/main" id="{8FC1465A-221A-4888-B86B-88F57809E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2447" y="1475669"/>
            <a:ext cx="3249553" cy="324955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79252C6-91EC-49AE-8ECE-B69DA153B6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41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66"/>
    </mc:Choice>
    <mc:Fallback>
      <p:transition spd="slow" advTm="6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AC2D-0F87-4245-A2F0-08B47DAA3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564" y="1257300"/>
            <a:ext cx="7028128" cy="43433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/>
              <a:t>Every Year </a:t>
            </a:r>
            <a:br>
              <a:rPr lang="en-US" sz="5000" dirty="0"/>
            </a:br>
            <a:r>
              <a:rPr lang="en-US" sz="5000" b="1" dirty="0">
                <a:solidFill>
                  <a:srgbClr val="FF0000"/>
                </a:solidFill>
              </a:rPr>
              <a:t>4 Million</a:t>
            </a:r>
            <a:r>
              <a:rPr lang="en-US" sz="5000" dirty="0">
                <a:solidFill>
                  <a:srgbClr val="FF0000"/>
                </a:solidFill>
              </a:rPr>
              <a:t> </a:t>
            </a:r>
            <a:br>
              <a:rPr lang="en-US" sz="5000" dirty="0">
                <a:solidFill>
                  <a:srgbClr val="FF0000"/>
                </a:solidFill>
              </a:rPr>
            </a:br>
            <a:r>
              <a:rPr lang="en-US" sz="5000" dirty="0"/>
              <a:t>People</a:t>
            </a:r>
            <a:r>
              <a:rPr lang="en-US" sz="5000" dirty="0">
                <a:solidFill>
                  <a:srgbClr val="FF0000"/>
                </a:solidFill>
              </a:rPr>
              <a:t> </a:t>
            </a:r>
            <a:br>
              <a:rPr lang="en-US" sz="5000" dirty="0">
                <a:solidFill>
                  <a:srgbClr val="FF0000"/>
                </a:solidFill>
              </a:rPr>
            </a:br>
            <a:r>
              <a:rPr lang="en-US" sz="5000" b="1" dirty="0">
                <a:solidFill>
                  <a:srgbClr val="FF0000"/>
                </a:solidFill>
              </a:rPr>
              <a:t>Die Prematurely</a:t>
            </a:r>
            <a:br>
              <a:rPr lang="en-US" sz="5000" b="1" dirty="0">
                <a:solidFill>
                  <a:srgbClr val="FF0000"/>
                </a:solidFill>
              </a:rPr>
            </a:br>
            <a:r>
              <a:rPr lang="en-US" sz="5000" dirty="0"/>
              <a:t>From </a:t>
            </a:r>
            <a:r>
              <a:rPr lang="en-US" sz="5000" i="1" u="sng" dirty="0"/>
              <a:t>Indoor</a:t>
            </a:r>
            <a:r>
              <a:rPr lang="en-US" sz="5000" i="1" dirty="0"/>
              <a:t> </a:t>
            </a:r>
            <a:r>
              <a:rPr lang="en-US" sz="5000" i="1" u="sng" dirty="0"/>
              <a:t>Air</a:t>
            </a:r>
            <a:r>
              <a:rPr lang="en-US" sz="5000" i="1" dirty="0"/>
              <a:t> </a:t>
            </a:r>
            <a:r>
              <a:rPr lang="en-US" sz="5000" i="1" u="sng" dirty="0"/>
              <a:t>Pollution</a:t>
            </a:r>
            <a:r>
              <a:rPr lang="en-US" sz="5000" dirty="0">
                <a:solidFill>
                  <a:srgbClr val="FF0000"/>
                </a:solidFill>
              </a:rPr>
              <a:t> </a:t>
            </a:r>
            <a:endParaRPr lang="en-US" sz="5000" i="1" dirty="0"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A576735-D4AB-49AD-BB8B-9359D977D7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34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3"/>
    </mc:Choice>
    <mc:Fallback>
      <p:transition spd="slow" advTm="5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1412-6FF3-41F2-8AD5-B0C2FD27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Indoor Air Pollution Is </a:t>
            </a:r>
            <a:r>
              <a:rPr lang="en-US" dirty="0">
                <a:solidFill>
                  <a:srgbClr val="FF0000"/>
                </a:solidFill>
              </a:rPr>
              <a:t>Dangerous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329C4-8482-448B-AAE6-AB8F4AE32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Indoor air pollution concentrations can be 3-5x higher than outdoor concentrations, occasionally more than </a:t>
            </a:r>
            <a:r>
              <a:rPr lang="en-US" sz="3000" b="1" dirty="0"/>
              <a:t>100 </a:t>
            </a:r>
            <a:r>
              <a:rPr lang="en-US" sz="3000" dirty="0"/>
              <a:t>times </a:t>
            </a:r>
            <a:r>
              <a:rPr lang="en-US" sz="3000" dirty="0" err="1"/>
              <a:t>highers</a:t>
            </a:r>
            <a:endParaRPr lang="en-US" sz="3000" dirty="0"/>
          </a:p>
          <a:p>
            <a:r>
              <a:rPr lang="en-US" sz="3000" dirty="0"/>
              <a:t>Americans spend 90% of their time indoors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81153FC-461E-4ABE-B11B-E8CA1BAB9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02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2"/>
    </mc:Choice>
    <mc:Fallback>
      <p:transition spd="slow" advTm="5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l="11692" r="20835"/>
          <a:stretch/>
        </p:blipFill>
        <p:spPr>
          <a:xfrm>
            <a:off x="533400" y="1699775"/>
            <a:ext cx="1800050" cy="24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793" y="4836709"/>
            <a:ext cx="1269000" cy="1461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Negative Impact of IAQ</a:t>
            </a:r>
            <a:r>
              <a:rPr lang="en-US" dirty="0"/>
              <a:t> Starts Before a Child’s Birth</a:t>
            </a:r>
            <a:endParaRPr dirty="0"/>
          </a:p>
        </p:txBody>
      </p:sp>
      <p:sp>
        <p:nvSpPr>
          <p:cNvPr id="132" name="Google Shape;132;p20"/>
          <p:cNvSpPr txBox="1">
            <a:spLocks noGrp="1"/>
          </p:cNvSpPr>
          <p:nvPr>
            <p:ph idx="1"/>
          </p:nvPr>
        </p:nvSpPr>
        <p:spPr>
          <a:xfrm>
            <a:off x="3367550" y="1780975"/>
            <a:ext cx="7792200" cy="438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3340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3000" dirty="0"/>
              <a:t>Higher rate of preterm birth </a:t>
            </a:r>
            <a:endParaRPr sz="3000" dirty="0"/>
          </a:p>
          <a:p>
            <a:pPr marL="53340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3000" dirty="0"/>
              <a:t>Low birth weight </a:t>
            </a:r>
            <a:endParaRPr sz="3000" dirty="0"/>
          </a:p>
          <a:p>
            <a:pPr marL="53340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3000" dirty="0"/>
              <a:t>Neurobehavioral disorders to the baby including attention deficits, reduced IQ, learning and memory deficiencies </a:t>
            </a:r>
            <a:endParaRPr sz="3000" dirty="0"/>
          </a:p>
          <a:p>
            <a:pPr marL="53340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3000" dirty="0"/>
              <a:t>Abnormal development</a:t>
            </a:r>
            <a:endParaRPr sz="3000" dirty="0"/>
          </a:p>
          <a:p>
            <a:pPr marL="53340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3000" dirty="0"/>
              <a:t>Congenital defects</a:t>
            </a:r>
            <a:endParaRPr sz="3000" dirty="0"/>
          </a:p>
          <a:p>
            <a:pPr marL="53340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3000" dirty="0"/>
              <a:t>Childhood asthma</a:t>
            </a:r>
            <a:endParaRPr sz="3000" dirty="0"/>
          </a:p>
          <a:p>
            <a:pPr marL="53340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3000" dirty="0"/>
              <a:t>Infant mortality</a:t>
            </a:r>
            <a:endParaRPr sz="30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406C131-AA65-4E50-B00B-9EE84412BE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3"/>
    </mc:Choice>
    <mc:Fallback>
      <p:transition spd="slow" advTm="5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en-US" dirty="0"/>
              <a:t>Indoor Air Pollution Is </a:t>
            </a:r>
            <a:r>
              <a:rPr lang="en-US" dirty="0">
                <a:solidFill>
                  <a:srgbClr val="FF0000"/>
                </a:solidFill>
              </a:rPr>
              <a:t>Costly</a:t>
            </a:r>
            <a:endParaRPr dirty="0"/>
          </a:p>
        </p:txBody>
      </p:sp>
      <p:sp>
        <p:nvSpPr>
          <p:cNvPr id="132" name="Google Shape;132;p20"/>
          <p:cNvSpPr txBox="1">
            <a:spLocks noGrp="1"/>
          </p:cNvSpPr>
          <p:nvPr>
            <p:ph idx="1"/>
          </p:nvPr>
        </p:nvSpPr>
        <p:spPr>
          <a:xfrm>
            <a:off x="3367550" y="1780975"/>
            <a:ext cx="7792200" cy="438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3340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3000" dirty="0">
                <a:latin typeface="+mj-lt"/>
              </a:rPr>
              <a:t>lead to </a:t>
            </a:r>
            <a:r>
              <a:rPr lang="en-US" sz="3000" dirty="0">
                <a:latin typeface="+mj-lt"/>
                <a:ea typeface="Arial"/>
                <a:cs typeface="Arial"/>
                <a:sym typeface="Arial"/>
              </a:rPr>
              <a:t>slow performance</a:t>
            </a:r>
            <a:r>
              <a:rPr lang="en-US" sz="3000" dirty="0">
                <a:latin typeface="+mj-lt"/>
              </a:rPr>
              <a:t>, fatigue, difficulty concentrating, and impairs executive function. (Allen et al.)</a:t>
            </a:r>
          </a:p>
          <a:p>
            <a:pPr marL="53340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3000" dirty="0">
                <a:latin typeface="+mj-lt"/>
              </a:rPr>
              <a:t>A study by Harvard University indicates that </a:t>
            </a:r>
            <a:r>
              <a:rPr lang="en-US" sz="3000" dirty="0">
                <a:latin typeface="+mj-lt"/>
                <a:ea typeface="Arial"/>
                <a:cs typeface="Arial"/>
                <a:sym typeface="Arial"/>
              </a:rPr>
              <a:t>improving air quality can </a:t>
            </a:r>
            <a:r>
              <a:rPr lang="en-US" sz="3000" b="1" i="1" u="sng" dirty="0">
                <a:latin typeface="+mj-lt"/>
                <a:ea typeface="Arial"/>
                <a:cs typeface="Arial"/>
                <a:sym typeface="Arial"/>
              </a:rPr>
              <a:t>double</a:t>
            </a:r>
            <a:r>
              <a:rPr lang="en-US" sz="3000" b="1" u="sng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3000" u="sng" dirty="0">
                <a:latin typeface="+mj-lt"/>
                <a:ea typeface="Arial"/>
                <a:cs typeface="Arial"/>
                <a:sym typeface="Arial"/>
              </a:rPr>
              <a:t>cognitive skill scores! </a:t>
            </a:r>
          </a:p>
          <a:p>
            <a:pPr marL="53340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3000" dirty="0">
                <a:solidFill>
                  <a:srgbClr val="FF0000"/>
                </a:solidFill>
              </a:rPr>
              <a:t>Billions</a:t>
            </a:r>
            <a:r>
              <a:rPr lang="en-US" sz="3000" dirty="0"/>
              <a:t> of Dollars Lost Every Year</a:t>
            </a:r>
          </a:p>
          <a:p>
            <a:pPr marL="666738" lvl="1" indent="-209538"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>
              <a:latin typeface="+mj-lt"/>
              <a:ea typeface="Arial"/>
              <a:cs typeface="Arial"/>
              <a:sym typeface="Arial"/>
            </a:endParaRPr>
          </a:p>
          <a:p>
            <a:pPr marL="53340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endParaRPr sz="30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527BB40-8E39-48D8-BF68-C862255C7E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17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96"/>
    </mc:Choice>
    <mc:Fallback>
      <p:transition spd="slow" advTm="6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Solution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2AD3AD6-8CE2-4118-93BE-90A5DA9C33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9"/>
    </mc:Choice>
    <mc:Fallback>
      <p:transition spd="slow" advTm="1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414150" y="291200"/>
            <a:ext cx="113637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3200" dirty="0"/>
              <a:t>Introducing Personalized Ventilation: An Affordable, Scalable, Replicable Solution Driven by IAQ Sensors</a:t>
            </a:r>
            <a:endParaRPr sz="3200" dirty="0"/>
          </a:p>
        </p:txBody>
      </p:sp>
      <p:pic>
        <p:nvPicPr>
          <p:cNvPr id="164" name="Google Shape;164;p25" descr="https://lh5.googleusercontent.com/1D5HzQAUE0xbGSh7tkUQRQTJmfFRf3PALCjgR333qE6i1Yc02BTgmRirYh75Mr445aPi3WfbVH6R6bgy0aOJC5KxLfYDhfhgzaecT9wI0awt3vR6FZoDvDOKv5rg8uGW_xNKSidPUoY"/>
          <p:cNvPicPr preferRelativeResize="0">
            <a:picLocks noGrp="1"/>
          </p:cNvPicPr>
          <p:nvPr>
            <p:ph idx="1"/>
          </p:nvPr>
        </p:nvPicPr>
        <p:blipFill rotWithShape="1">
          <a:blip r:embed="rId5">
            <a:alphaModFix/>
          </a:blip>
          <a:srcRect l="18981" r="33444"/>
          <a:stretch/>
        </p:blipFill>
        <p:spPr>
          <a:xfrm>
            <a:off x="331300" y="1838750"/>
            <a:ext cx="5243400" cy="46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5;p29" descr="https://lh3.googleusercontent.com/6II6NiS4frFIJMAQMLZUeqQz-jDJ5DJDwqKFoueaQBGhNB2-SoTQJ1K2gGAyw7u3Sdf2-rXrCc-13M_jAIrLgt5jSf2GgCBoU-L5nGhtzq_0q47nHzgC65dSS8OqBgcDGkBJ8EDdav8">
            <a:extLst>
              <a:ext uri="{FF2B5EF4-FFF2-40B4-BE49-F238E27FC236}">
                <a16:creationId xmlns:a16="http://schemas.microsoft.com/office/drawing/2014/main" id="{1BB77E1F-24A3-4906-81D1-65983988017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17302" y="1494800"/>
            <a:ext cx="3976539" cy="530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94F6F5B-27C8-49B3-9762-78E5719CB4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0"/>
    </mc:Choice>
    <mc:Fallback>
      <p:transition spd="slow" advTm="3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8" descr="https://lh5.googleusercontent.com/b11YUhJRoIxxoyNoQz_G2tBWztmPEzY9fFR5-DXqz2Dg9XToPevxKDq_wahy6gZ2qBTY9pg7pgna85kvvigWJnvqlh6_puE0oG2eck_Jyq_FdCxkJMT91bkAZWWrqKi134P1G88l61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7425" y="1828799"/>
            <a:ext cx="11770035" cy="438988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0" y="440660"/>
            <a:ext cx="121920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Installation</a:t>
            </a:r>
            <a:r>
              <a:rPr lang="en-US" b="1" dirty="0"/>
              <a:t> </a:t>
            </a: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53B42C3-F595-499D-9CD6-86B56AE4D6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7"/>
    </mc:Choice>
    <mc:Fallback>
      <p:transition spd="slow" advTm="3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317</Words>
  <Application>Microsoft Office PowerPoint</Application>
  <PresentationFormat>Widescreen</PresentationFormat>
  <Paragraphs>56</Paragraphs>
  <Slides>14</Slides>
  <Notes>10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Wingdings 2</vt:lpstr>
      <vt:lpstr>Arial</vt:lpstr>
      <vt:lpstr>Calisto MT</vt:lpstr>
      <vt:lpstr>Calibri</vt:lpstr>
      <vt:lpstr>Slate</vt:lpstr>
      <vt:lpstr>The Air You Are Breathing –  Do you know how safe it is?</vt:lpstr>
      <vt:lpstr>Poor Indoor Air Quality is the  World’s  BIGGEST  Environmental Killer</vt:lpstr>
      <vt:lpstr>Every Year  4 Million  People  Die Prematurely From Indoor Air Pollution </vt:lpstr>
      <vt:lpstr>Indoor Air Pollution Is Dangerous</vt:lpstr>
      <vt:lpstr>Negative Impact of IAQ Starts Before a Child’s Birth</vt:lpstr>
      <vt:lpstr>Indoor Air Pollution Is Costly</vt:lpstr>
      <vt:lpstr>The Solution</vt:lpstr>
      <vt:lpstr>Introducing Personalized Ventilation: An Affordable, Scalable, Replicable Solution Driven by IAQ Sensors</vt:lpstr>
      <vt:lpstr>Installation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Air You Are Breathing –  Do you know how safe it is?</dc:title>
  <dc:creator>eeshan tripathii</dc:creator>
  <cp:lastModifiedBy>eeshan tripathii</cp:lastModifiedBy>
  <cp:revision>9</cp:revision>
  <dcterms:created xsi:type="dcterms:W3CDTF">2019-12-09T23:44:09Z</dcterms:created>
  <dcterms:modified xsi:type="dcterms:W3CDTF">2019-12-10T02:32:12Z</dcterms:modified>
</cp:coreProperties>
</file>